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1"/>
  </p:notesMasterIdLst>
  <p:sldIdLst>
    <p:sldId id="261" r:id="rId3"/>
    <p:sldId id="278" r:id="rId4"/>
    <p:sldId id="408" r:id="rId5"/>
    <p:sldId id="407" r:id="rId6"/>
    <p:sldId id="411" r:id="rId7"/>
    <p:sldId id="412" r:id="rId8"/>
    <p:sldId id="409" r:id="rId9"/>
    <p:sldId id="405" r:id="rId10"/>
  </p:sldIdLst>
  <p:sldSz cx="9906000" cy="6858000" type="A4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2D"/>
    <a:srgbClr val="32FA66"/>
    <a:srgbClr val="F85AC3"/>
    <a:srgbClr val="FF5353"/>
    <a:srgbClr val="74FF5D"/>
    <a:srgbClr val="07E74C"/>
    <a:srgbClr val="01F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AB683-28FA-449A-92B2-B9922510CC30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CA7FB-AE11-4F72-B562-EB9323ADEB7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3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en.phys.univ.kiev.ua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Google Shape;239;g20883fa4f8b_0_11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2338" name="Google Shape;240;g20883fa4f8b_0_11:notes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-228600" algn="just" eaLnBrk="1" hangingPunct="1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1.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	</a:t>
            </a:r>
            <a:r>
              <a:rPr lang="ru-RU" sz="900" b="1" u="sng">
                <a:solidFill>
                  <a:srgbClr val="333333"/>
                </a:solidFill>
                <a:latin typeface="Arial" charset="0"/>
                <a:cs typeface="Arial" charset="0"/>
                <a:hlinkClick r:id="rId3"/>
              </a:rPr>
              <a:t>Кафедра загальної фізики</a:t>
            </a:r>
            <a:endParaRPr lang="ru-RU" sz="900" b="1" u="sng">
              <a:solidFill>
                <a:srgbClr val="333333"/>
              </a:solidFill>
              <a:latin typeface="Arial" charset="0"/>
              <a:cs typeface="Arial" charset="0"/>
            </a:endParaRPr>
          </a:p>
          <a:p>
            <a:pPr marL="0" indent="-228600" algn="just" eaLnBrk="1" hangingPunct="1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Далі інформація про кожну кафедру окремо: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Назва кафедри, зав.кафедри (з фото), які основні курси/спец курси в рамках бакалаврату забезпечує кафедра.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Які спецкурси вже на магістратурі забезпечує кафедра (яку спеціалізацію можна отримати навчаючись саме на цій кафедрі/програмі)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Основні наукові напрямки дослідження та коротка інформація про них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Досягнення кафедри, чим вона пишається (визначна постать/ лабораторія/ міжнародні зв’язки/ чи хоч якийсь крутий прилад)</a:t>
            </a:r>
          </a:p>
          <a:p>
            <a:pPr marL="0" indent="-228600" eaLnBrk="1" hangingPunct="1">
              <a:spcBef>
                <a:spcPts val="600"/>
              </a:spcBef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7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1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FE1A4-0BDA-5033-D9FC-54D2FEA8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4A7A9365-AB9A-4372-FC91-C17AD4085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6D85FD3F-EEE5-B6AD-4DAB-52A2A99D8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988243F-8EAA-BD20-083A-15410531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89A33-A361-4541-B6A7-456994CC0C0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584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97B67-FB40-E541-FCC6-3E72DFCE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E5CAEB7C-56C4-A528-2245-264CF5621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D58C60D1-9FD4-990B-AA16-ED2753440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3B0D38D-F99E-177D-1B6B-61BE8F6FF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18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504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850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766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61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5"/>
          <p:cNvCxnSpPr/>
          <p:nvPr/>
        </p:nvCxnSpPr>
        <p:spPr>
          <a:xfrm flipH="1">
            <a:off x="6684831" y="8467"/>
            <a:ext cx="3095625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6"/>
          <p:cNvCxnSpPr/>
          <p:nvPr/>
        </p:nvCxnSpPr>
        <p:spPr>
          <a:xfrm flipH="1">
            <a:off x="4963319" y="91018"/>
            <a:ext cx="4940962" cy="6081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8"/>
          <p:cNvCxnSpPr/>
          <p:nvPr/>
        </p:nvCxnSpPr>
        <p:spPr>
          <a:xfrm flipH="1">
            <a:off x="5879968" y="228600"/>
            <a:ext cx="4024313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0"/>
          <p:cNvCxnSpPr/>
          <p:nvPr/>
        </p:nvCxnSpPr>
        <p:spPr>
          <a:xfrm flipH="1">
            <a:off x="5960798" y="31751"/>
            <a:ext cx="3943483" cy="48535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2"/>
          <p:cNvCxnSpPr/>
          <p:nvPr/>
        </p:nvCxnSpPr>
        <p:spPr>
          <a:xfrm flipH="1">
            <a:off x="6375268" y="609600"/>
            <a:ext cx="3529013" cy="43434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922" y="685801"/>
            <a:ext cx="6500813" cy="2971801"/>
          </a:xfrm>
        </p:spPr>
        <p:txBody>
          <a:bodyPr anchor="b"/>
          <a:lstStyle>
            <a:lvl1pPr algn="l">
              <a:defRPr sz="39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5922" y="3843867"/>
            <a:ext cx="5200650" cy="1947333"/>
          </a:xfrm>
        </p:spPr>
        <p:txBody>
          <a:bodyPr anchor="t"/>
          <a:lstStyle>
            <a:lvl1pPr marL="0" indent="0" algn="l">
              <a:buNone/>
              <a:defRPr sz="1706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1C41-359C-47C3-A900-D5B24E0F020A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95F8F0A-15A6-4A11-BFCB-FBDA743E8B60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68113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23A41-E4F7-4C67-B2FE-F4D1DE385342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2506C-BAF7-4E07-9ED9-F1E4688E8E71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373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3" y="2006600"/>
            <a:ext cx="6934201" cy="2281600"/>
          </a:xfrm>
        </p:spPr>
        <p:txBody>
          <a:bodyPr anchor="b"/>
          <a:lstStyle>
            <a:lvl1pPr algn="l">
              <a:defRPr sz="2925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495800"/>
            <a:ext cx="6934200" cy="1498600"/>
          </a:xfrm>
        </p:spPr>
        <p:txBody>
          <a:bodyPr anchor="t"/>
          <a:lstStyle>
            <a:lvl1pPr marL="0" indent="0" algn="l">
              <a:buNone/>
              <a:defRPr sz="1462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9B898-AC11-4C77-AEEA-EFA1AFC64B8F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3549930-968E-4307-B8A1-FED5F5E3CF24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3498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923" y="685801"/>
            <a:ext cx="4011844" cy="361526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109" y="685801"/>
            <a:ext cx="4009264" cy="361526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AC49FC-2988-4DE3-B6DB-DC6E5DD4FA68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0750A-1356-42D2-A6E6-428313B4FB95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4391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9816" y="685800"/>
            <a:ext cx="3777952" cy="576263"/>
          </a:xfrm>
        </p:spPr>
        <p:txBody>
          <a:bodyPr anchor="b">
            <a:noAutofit/>
          </a:bodyPr>
          <a:lstStyle>
            <a:lvl1pPr marL="0" indent="0">
              <a:buNone/>
              <a:defRPr sz="2275" b="0">
                <a:solidFill>
                  <a:schemeClr val="tx1"/>
                </a:solidFill>
              </a:defRPr>
            </a:lvl1pPr>
            <a:lvl2pPr marL="371464" indent="0">
              <a:buNone/>
              <a:defRPr sz="1625" b="1"/>
            </a:lvl2pPr>
            <a:lvl3pPr marL="742927" indent="0">
              <a:buNone/>
              <a:defRPr sz="1462" b="1"/>
            </a:lvl3pPr>
            <a:lvl4pPr marL="1114391" indent="0">
              <a:buNone/>
              <a:defRPr sz="1300" b="1"/>
            </a:lvl4pPr>
            <a:lvl5pPr marL="1485854" indent="0">
              <a:buNone/>
              <a:defRPr sz="1300" b="1"/>
            </a:lvl5pPr>
            <a:lvl6pPr marL="1857318" indent="0">
              <a:buNone/>
              <a:defRPr sz="1300" b="1"/>
            </a:lvl6pPr>
            <a:lvl7pPr marL="2228781" indent="0">
              <a:buNone/>
              <a:defRPr sz="1300" b="1"/>
            </a:lvl7pPr>
            <a:lvl8pPr marL="2600245" indent="0">
              <a:buNone/>
              <a:defRPr sz="1300" b="1"/>
            </a:lvl8pPr>
            <a:lvl9pPr marL="2971709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923" y="1270529"/>
            <a:ext cx="4011844" cy="303053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9241" y="685800"/>
            <a:ext cx="3790422" cy="576263"/>
          </a:xfrm>
        </p:spPr>
        <p:txBody>
          <a:bodyPr anchor="b">
            <a:noAutofit/>
          </a:bodyPr>
          <a:lstStyle>
            <a:lvl1pPr marL="0" indent="0">
              <a:buNone/>
              <a:defRPr sz="2275" b="0">
                <a:solidFill>
                  <a:schemeClr val="tx1"/>
                </a:solidFill>
              </a:defRPr>
            </a:lvl1pPr>
            <a:lvl2pPr marL="371464" indent="0">
              <a:buNone/>
              <a:defRPr sz="1625" b="1"/>
            </a:lvl2pPr>
            <a:lvl3pPr marL="742927" indent="0">
              <a:buNone/>
              <a:defRPr sz="1462" b="1"/>
            </a:lvl3pPr>
            <a:lvl4pPr marL="1114391" indent="0">
              <a:buNone/>
              <a:defRPr sz="1300" b="1"/>
            </a:lvl4pPr>
            <a:lvl5pPr marL="1485854" indent="0">
              <a:buNone/>
              <a:defRPr sz="1300" b="1"/>
            </a:lvl5pPr>
            <a:lvl6pPr marL="1857318" indent="0">
              <a:buNone/>
              <a:defRPr sz="1300" b="1"/>
            </a:lvl6pPr>
            <a:lvl7pPr marL="2228781" indent="0">
              <a:buNone/>
              <a:defRPr sz="1300" b="1"/>
            </a:lvl7pPr>
            <a:lvl8pPr marL="2600245" indent="0">
              <a:buNone/>
              <a:defRPr sz="1300" b="1"/>
            </a:lvl8pPr>
            <a:lvl9pPr marL="2971709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7819" y="1262061"/>
            <a:ext cx="4004965" cy="303053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32BA7-7618-4C71-B870-04D8ECCB05AE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B3E1-36C1-4E9C-8EB4-A062E791B7FE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3290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88B5A-CFC5-4610-A744-526A5285CF44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28564CB-E5D3-40AD-9188-B2736596F82A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669064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05553-F86A-4893-8191-D44D5A82A1C3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AC39F49-002D-4B72-AB54-DAE75F7275A8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15393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95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572" y="685800"/>
            <a:ext cx="2971800" cy="1371600"/>
          </a:xfrm>
        </p:spPr>
        <p:txBody>
          <a:bodyPr anchor="b"/>
          <a:lstStyle>
            <a:lvl1pPr algn="l">
              <a:defRPr sz="195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923" y="685800"/>
            <a:ext cx="4829176" cy="530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6572" y="2209800"/>
            <a:ext cx="2971800" cy="2091267"/>
          </a:xfrm>
        </p:spPr>
        <p:txBody>
          <a:bodyPr anchor="t"/>
          <a:lstStyle>
            <a:lvl1pPr marL="0" indent="0">
              <a:buNone/>
              <a:defRPr sz="1300"/>
            </a:lvl1pPr>
            <a:lvl2pPr marL="371464" indent="0">
              <a:buNone/>
              <a:defRPr sz="975"/>
            </a:lvl2pPr>
            <a:lvl3pPr marL="742927" indent="0">
              <a:buNone/>
              <a:defRPr sz="812"/>
            </a:lvl3pPr>
            <a:lvl4pPr marL="1114391" indent="0">
              <a:buNone/>
              <a:defRPr sz="731"/>
            </a:lvl4pPr>
            <a:lvl5pPr marL="1485854" indent="0">
              <a:buNone/>
              <a:defRPr sz="731"/>
            </a:lvl5pPr>
            <a:lvl6pPr marL="1857318" indent="0">
              <a:buNone/>
              <a:defRPr sz="731"/>
            </a:lvl6pPr>
            <a:lvl7pPr marL="2228781" indent="0">
              <a:buNone/>
              <a:defRPr sz="731"/>
            </a:lvl7pPr>
            <a:lvl8pPr marL="2600245" indent="0">
              <a:buNone/>
              <a:defRPr sz="731"/>
            </a:lvl8pPr>
            <a:lvl9pPr marL="2971709" indent="0">
              <a:buNone/>
              <a:defRPr sz="7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DA825-197D-4A3F-A82B-AE3BFF1E7238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BE956-EF87-4514-B7A8-3EB9A1489B0D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4586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285" y="1447800"/>
            <a:ext cx="4891088" cy="1143000"/>
          </a:xfrm>
        </p:spPr>
        <p:txBody>
          <a:bodyPr anchor="b"/>
          <a:lstStyle>
            <a:lvl1pPr algn="l">
              <a:defRPr sz="2275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3573" y="914400"/>
            <a:ext cx="2665792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300"/>
            </a:lvl1pPr>
            <a:lvl2pPr marL="371464" indent="0">
              <a:buNone/>
              <a:defRPr sz="1300"/>
            </a:lvl2pPr>
            <a:lvl3pPr marL="742927" indent="0">
              <a:buNone/>
              <a:defRPr sz="1300"/>
            </a:lvl3pPr>
            <a:lvl4pPr marL="1114391" indent="0">
              <a:buNone/>
              <a:defRPr sz="1300"/>
            </a:lvl4pPr>
            <a:lvl5pPr marL="1485854" indent="0">
              <a:buNone/>
              <a:defRPr sz="1300"/>
            </a:lvl5pPr>
            <a:lvl6pPr marL="1857318" indent="0">
              <a:buNone/>
              <a:defRPr sz="1300"/>
            </a:lvl6pPr>
            <a:lvl7pPr marL="2228781" indent="0">
              <a:buNone/>
              <a:defRPr sz="1300"/>
            </a:lvl7pPr>
            <a:lvl8pPr marL="2600245" indent="0">
              <a:buNone/>
              <a:defRPr sz="1300"/>
            </a:lvl8pPr>
            <a:lvl9pPr marL="2971709" indent="0">
              <a:buNone/>
              <a:defRPr sz="13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37285" y="2777067"/>
            <a:ext cx="4892378" cy="2048933"/>
          </a:xfrm>
        </p:spPr>
        <p:txBody>
          <a:bodyPr anchor="t"/>
          <a:lstStyle>
            <a:lvl1pPr marL="0" indent="0">
              <a:buNone/>
              <a:defRPr sz="1462"/>
            </a:lvl1pPr>
            <a:lvl2pPr marL="371464" indent="0">
              <a:buNone/>
              <a:defRPr sz="975"/>
            </a:lvl2pPr>
            <a:lvl3pPr marL="742927" indent="0">
              <a:buNone/>
              <a:defRPr sz="812"/>
            </a:lvl3pPr>
            <a:lvl4pPr marL="1114391" indent="0">
              <a:buNone/>
              <a:defRPr sz="731"/>
            </a:lvl4pPr>
            <a:lvl5pPr marL="1485854" indent="0">
              <a:buNone/>
              <a:defRPr sz="731"/>
            </a:lvl5pPr>
            <a:lvl6pPr marL="1857318" indent="0">
              <a:buNone/>
              <a:defRPr sz="731"/>
            </a:lvl6pPr>
            <a:lvl7pPr marL="2228781" indent="0">
              <a:buNone/>
              <a:defRPr sz="731"/>
            </a:lvl7pPr>
            <a:lvl8pPr marL="2600245" indent="0">
              <a:buNone/>
              <a:defRPr sz="731"/>
            </a:lvl8pPr>
            <a:lvl9pPr marL="2971709" indent="0">
              <a:buNone/>
              <a:defRPr sz="7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BCC1A-3D5C-49E1-B955-6B58AF3B2213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830DD0A-BA00-484E-BE89-4C6C86C9356A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672822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57213" y="533400"/>
            <a:ext cx="8790285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300"/>
            </a:lvl1pPr>
            <a:lvl2pPr marL="371464" indent="0">
              <a:buNone/>
              <a:defRPr sz="1300"/>
            </a:lvl2pPr>
            <a:lvl3pPr marL="742927" indent="0">
              <a:buNone/>
              <a:defRPr sz="1300"/>
            </a:lvl3pPr>
            <a:lvl4pPr marL="1114391" indent="0">
              <a:buNone/>
              <a:defRPr sz="1300"/>
            </a:lvl4pPr>
            <a:lvl5pPr marL="1485854" indent="0">
              <a:buNone/>
              <a:defRPr sz="1300"/>
            </a:lvl5pPr>
            <a:lvl6pPr marL="1857318" indent="0">
              <a:buNone/>
              <a:defRPr sz="1300"/>
            </a:lvl6pPr>
            <a:lvl7pPr marL="2228781" indent="0">
              <a:buNone/>
              <a:defRPr sz="1300"/>
            </a:lvl7pPr>
            <a:lvl8pPr marL="2600245" indent="0">
              <a:buNone/>
              <a:defRPr sz="1300"/>
            </a:lvl8pPr>
            <a:lvl9pPr marL="2971709" indent="0">
              <a:buNone/>
              <a:defRPr sz="13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42951" y="3843867"/>
            <a:ext cx="6747171" cy="457200"/>
          </a:xfrm>
        </p:spPr>
        <p:txBody>
          <a:bodyPr anchor="t"/>
          <a:lstStyle>
            <a:lvl1pPr marL="0" indent="0">
              <a:buFontTx/>
              <a:buNone/>
              <a:defRPr sz="1300"/>
            </a:lvl1pPr>
            <a:lvl2pPr marL="371464" indent="0">
              <a:buFontTx/>
              <a:buNone/>
              <a:defRPr/>
            </a:lvl2pPr>
            <a:lvl3pPr marL="742927" indent="0">
              <a:buFontTx/>
              <a:buNone/>
              <a:defRPr/>
            </a:lvl3pPr>
            <a:lvl4pPr marL="1114391" indent="0">
              <a:buFontTx/>
              <a:buNone/>
              <a:defRPr/>
            </a:lvl4pPr>
            <a:lvl5pPr marL="1485854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DC82E-4C7B-4969-9790-4851BADA6087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91EAA-4D54-4E71-9951-693370E5ACEC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550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3" y="685800"/>
            <a:ext cx="8172450" cy="2743200"/>
          </a:xfrm>
        </p:spPr>
        <p:txBody>
          <a:bodyPr/>
          <a:lstStyle>
            <a:lvl1pPr algn="l">
              <a:defRPr sz="2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114800"/>
            <a:ext cx="6935490" cy="1879600"/>
          </a:xfrm>
        </p:spPr>
        <p:txBody>
          <a:bodyPr/>
          <a:lstStyle>
            <a:lvl1pPr marL="0" indent="0" algn="l">
              <a:buNone/>
              <a:defRPr sz="1625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E71F6-C72C-4486-8FC9-20ED5B020DCA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37185-A683-4ADE-BC30-D1AB67DA59F8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7123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431668" y="8128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8356468" y="27686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 algn="r"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8" y="685800"/>
            <a:ext cx="7429501" cy="2743200"/>
          </a:xfrm>
        </p:spPr>
        <p:txBody>
          <a:bodyPr/>
          <a:lstStyle>
            <a:lvl1pPr algn="l">
              <a:defRPr sz="26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75047" y="3429000"/>
            <a:ext cx="6934200" cy="381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71464" indent="0">
              <a:buFontTx/>
              <a:buNone/>
              <a:defRPr/>
            </a:lvl2pPr>
            <a:lvl3pPr marL="742927" indent="0">
              <a:buFontTx/>
              <a:buNone/>
              <a:defRPr/>
            </a:lvl3pPr>
            <a:lvl4pPr marL="1114391" indent="0">
              <a:buFontTx/>
              <a:buNone/>
              <a:defRPr/>
            </a:lvl4pPr>
            <a:lvl5pPr marL="1485854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301069"/>
            <a:ext cx="6934200" cy="1684865"/>
          </a:xfrm>
        </p:spPr>
        <p:txBody>
          <a:bodyPr/>
          <a:lstStyle>
            <a:lvl1pPr marL="0" indent="0" algn="l">
              <a:buNone/>
              <a:defRPr sz="1625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A8696-FC08-4ADB-AF1F-13959680E13A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AD122-D045-4279-BFDD-52321BDC04F6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1155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2" y="3429000"/>
            <a:ext cx="6934200" cy="1697400"/>
          </a:xfrm>
        </p:spPr>
        <p:txBody>
          <a:bodyPr anchor="b"/>
          <a:lstStyle>
            <a:lvl1pPr algn="l">
              <a:defRPr sz="2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2" y="5132981"/>
            <a:ext cx="6935492" cy="860400"/>
          </a:xfrm>
        </p:spPr>
        <p:txBody>
          <a:bodyPr anchor="t"/>
          <a:lstStyle>
            <a:lvl1pPr marL="0" indent="0" algn="l">
              <a:buNone/>
              <a:defRPr sz="1625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3E2C9-C9E7-4B21-8C22-89551D098A98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9ABAF-6908-408A-9BBE-F12E654092FE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188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431668" y="8128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8356468" y="27686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 algn="r"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8" y="685800"/>
            <a:ext cx="7429500" cy="2743200"/>
          </a:xfrm>
        </p:spPr>
        <p:txBody>
          <a:bodyPr/>
          <a:lstStyle>
            <a:lvl1pPr algn="l">
              <a:defRPr sz="26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55923" y="3928533"/>
            <a:ext cx="6934201" cy="1049867"/>
          </a:xfrm>
        </p:spPr>
        <p:txBody>
          <a:bodyPr anchor="b"/>
          <a:lstStyle>
            <a:lvl1pPr>
              <a:buNone/>
              <a:defRPr lang="en-US" sz="195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978400"/>
            <a:ext cx="6934201" cy="1016000"/>
          </a:xfrm>
        </p:spPr>
        <p:txBody>
          <a:bodyPr anchor="t"/>
          <a:lstStyle>
            <a:lvl1pPr marL="0" indent="0" algn="l">
              <a:buNone/>
              <a:defRPr sz="1462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18BD4-03B5-41DB-AB0D-24E5483EB85F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6F598-81F3-429E-9DC6-0E660B0D943D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7709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3" y="685800"/>
            <a:ext cx="8172450" cy="2743200"/>
          </a:xfrm>
        </p:spPr>
        <p:txBody>
          <a:bodyPr/>
          <a:lstStyle>
            <a:lvl1pPr>
              <a:defRPr lang="en-US" b="0" dirty="0"/>
            </a:lvl1pPr>
          </a:lstStyle>
          <a:p>
            <a:pPr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55922" y="3928535"/>
            <a:ext cx="6934200" cy="838200"/>
          </a:xfrm>
        </p:spPr>
        <p:txBody>
          <a:bodyPr anchor="b"/>
          <a:lstStyle>
            <a:lvl1pPr>
              <a:buNone/>
              <a:defRPr lang="en-US" sz="195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766732"/>
            <a:ext cx="6934201" cy="1227667"/>
          </a:xfrm>
        </p:spPr>
        <p:txBody>
          <a:bodyPr anchor="t"/>
          <a:lstStyle>
            <a:lvl1pPr marL="0" indent="0" algn="l">
              <a:buNone/>
              <a:defRPr sz="1462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16923-A676-4EE4-AF5F-6F80E279B3FB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95A1F-3D1B-494C-B510-53AC2C33E606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490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4A420-6F7E-4310-BB98-FAFEAA6BEF23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9DB40-2EE6-4EB0-BC5E-98676417BC92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9314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6735" y="685800"/>
            <a:ext cx="1671638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685800"/>
            <a:ext cx="635635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DD1D4-55B3-47B7-BB8B-45FBD6A41B1F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D8DBA-2CE8-4788-87D8-F5A839B29442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109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689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032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619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7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089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16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556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143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6"/>
          <p:cNvGrpSpPr>
            <a:grpSpLocks/>
          </p:cNvGrpSpPr>
          <p:nvPr/>
        </p:nvGrpSpPr>
        <p:grpSpPr bwMode="auto">
          <a:xfrm>
            <a:off x="7481094" y="2963333"/>
            <a:ext cx="2423187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704" y="2963333"/>
              <a:ext cx="912123" cy="912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89817"/>
              <a:ext cx="2981858" cy="298238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628" y="3285066"/>
              <a:ext cx="1896199" cy="18965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2884" y="3130550"/>
              <a:ext cx="1745943" cy="17462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9051" y="3683000"/>
              <a:ext cx="1269776" cy="127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493" y="4487333"/>
            <a:ext cx="69342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19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5493" y="685800"/>
            <a:ext cx="6934200" cy="3615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906" y="6172200"/>
            <a:ext cx="1300163" cy="3661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2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67AFFBB1-FE51-4567-9E70-D80006163C6D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493" y="6172200"/>
            <a:ext cx="6129338" cy="3661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2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0100" y="5579533"/>
            <a:ext cx="928688" cy="6688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600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9204F0BB-567D-4117-A7B9-917B3CE54DD4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59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ransition>
    <p:fade thruBlk="1"/>
  </p:transition>
  <p:hf sldNum="0" hdr="0" ftr="0" dt="0"/>
  <p:txStyles>
    <p:titleStyle>
      <a:lvl1pPr algn="l" defTabSz="371464" rtl="0" eaLnBrk="0" fontAlgn="base" hangingPunct="0">
        <a:spcBef>
          <a:spcPct val="0"/>
        </a:spcBef>
        <a:spcAft>
          <a:spcPct val="0"/>
        </a:spcAft>
        <a:defRPr sz="2925" kern="12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2pPr>
      <a:lvl3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3pPr>
      <a:lvl4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4pPr>
      <a:lvl5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32165" indent="-232165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625" kern="1200">
          <a:solidFill>
            <a:srgbClr val="0F496F"/>
          </a:solidFill>
          <a:latin typeface="+mn-lt"/>
          <a:ea typeface="+mn-ea"/>
          <a:cs typeface="+mn-cs"/>
        </a:defRPr>
      </a:lvl1pPr>
      <a:lvl2pPr marL="603629" indent="-232165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408" kern="1200">
          <a:solidFill>
            <a:srgbClr val="0F496F"/>
          </a:solidFill>
          <a:latin typeface="+mn-lt"/>
          <a:ea typeface="+mn-ea"/>
          <a:cs typeface="+mn-cs"/>
        </a:defRPr>
      </a:lvl2pPr>
      <a:lvl3pPr marL="975092" indent="-232165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300" kern="1200">
          <a:solidFill>
            <a:srgbClr val="0F496F"/>
          </a:solidFill>
          <a:latin typeface="+mn-lt"/>
          <a:ea typeface="+mn-ea"/>
          <a:cs typeface="+mn-cs"/>
        </a:defRPr>
      </a:lvl3pPr>
      <a:lvl4pPr marL="1253690" indent="-139299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083" kern="1200">
          <a:solidFill>
            <a:srgbClr val="0F496F"/>
          </a:solidFill>
          <a:latin typeface="+mn-lt"/>
          <a:ea typeface="+mn-ea"/>
          <a:cs typeface="+mn-cs"/>
        </a:defRPr>
      </a:lvl4pPr>
      <a:lvl5pPr marL="1625154" indent="-139299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083" kern="1200">
          <a:solidFill>
            <a:srgbClr val="0F496F"/>
          </a:solidFill>
          <a:latin typeface="+mn-lt"/>
          <a:ea typeface="+mn-ea"/>
          <a:cs typeface="+mn-cs"/>
        </a:defRPr>
      </a:lvl5pPr>
      <a:lvl6pPr marL="2043050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414513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785977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157440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71464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42927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14391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85854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57318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28781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600245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71709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ECC40-9591-4FC4-8745-661995A7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36"/>
            <a:ext cx="9906000" cy="56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3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 idx="4294967295"/>
          </p:nvPr>
        </p:nvSpPr>
        <p:spPr>
          <a:xfrm>
            <a:off x="1820515" y="154931"/>
            <a:ext cx="6638396" cy="794544"/>
          </a:xfrm>
        </p:spPr>
        <p:txBody>
          <a:bodyPr vert="horz" wrap="square" lIns="99044" tIns="99044" rIns="99044" bIns="99044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ru-RU" sz="3033" cap="none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КАФЕДРА ЗАГАЛЬНОЇ ФІЗИКИ</a:t>
            </a:r>
          </a:p>
        </p:txBody>
      </p:sp>
      <p:sp>
        <p:nvSpPr>
          <p:cNvPr id="141315" name="Google Shape;244;p35"/>
          <p:cNvSpPr txBox="1">
            <a:spLocks noChangeArrowheads="1"/>
          </p:cNvSpPr>
          <p:nvPr/>
        </p:nvSpPr>
        <p:spPr bwMode="auto">
          <a:xfrm>
            <a:off x="153824" y="3176021"/>
            <a:ext cx="2435551" cy="100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marL="0" marR="0" lvl="0" indent="0" algn="ctr" defTabSz="990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Завідувач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кафедри</a:t>
            </a:r>
            <a:endParaRPr kumimoji="0" lang="ru-RU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  <a:sym typeface="Arial" charset="0"/>
            </a:endParaRPr>
          </a:p>
          <a:p>
            <a:pPr marL="0" marR="0" lvl="0" indent="0" algn="ctr" defTabSz="990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uk-UA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Оліх</a:t>
            </a:r>
            <a: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b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</a:br>
            <a: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Олег Ярославович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,</a:t>
            </a:r>
          </a:p>
          <a:p>
            <a:pPr marL="0" marR="0" lvl="0" indent="0" algn="ctr" defTabSz="990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професор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, доктор </a:t>
            </a:r>
            <a:r>
              <a:rPr kumimoji="0" lang="ru-RU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фіз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.-мат. наук</a:t>
            </a:r>
          </a:p>
        </p:txBody>
      </p:sp>
      <p:sp>
        <p:nvSpPr>
          <p:cNvPr id="141316" name="Google Shape;246;p35"/>
          <p:cNvSpPr txBox="1">
            <a:spLocks noChangeArrowheads="1"/>
          </p:cNvSpPr>
          <p:nvPr/>
        </p:nvSpPr>
        <p:spPr bwMode="auto">
          <a:xfrm>
            <a:off x="3897048" y="1970617"/>
            <a:ext cx="5453460" cy="433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4" tIns="99044" rIns="99044" bIns="99044">
            <a:spAutoFit/>
          </a:bodyPr>
          <a:lstStyle/>
          <a:p>
            <a:pPr marL="0" marR="0" lvl="0" indent="0" algn="ctr" defTabSz="990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sz="1517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 charset="0"/>
              </a:rPr>
              <a:t>Основні</a:t>
            </a:r>
            <a:r>
              <a:rPr kumimoji="0" lang="ru-RU" sz="1517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517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 charset="0"/>
              </a:rPr>
              <a:t>спецкурси</a:t>
            </a:r>
            <a:r>
              <a:rPr kumimoji="0" lang="ru-RU" sz="1517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517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 charset="0"/>
              </a:rPr>
              <a:t>які</a:t>
            </a:r>
            <a:r>
              <a:rPr kumimoji="0" lang="ru-RU" sz="1517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517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 charset="0"/>
              </a:rPr>
              <a:t>викладаються</a:t>
            </a:r>
            <a:r>
              <a:rPr kumimoji="0" lang="ru-RU" sz="1517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 charset="0"/>
              </a:rPr>
              <a:t> кафедрою:</a:t>
            </a:r>
          </a:p>
        </p:txBody>
      </p:sp>
      <p:sp>
        <p:nvSpPr>
          <p:cNvPr id="141317" name="Google Shape;247;p35"/>
          <p:cNvSpPr txBox="1">
            <a:spLocks noChangeArrowheads="1"/>
          </p:cNvSpPr>
          <p:nvPr/>
        </p:nvSpPr>
        <p:spPr bwMode="auto">
          <a:xfrm>
            <a:off x="2706110" y="2426277"/>
            <a:ext cx="7046066" cy="40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Експериментальні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методи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дослідження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наносистем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Наноелектроніка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  <a:sym typeface="Arial" charset="0"/>
            </a:endParaRP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Процеси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фазоутворення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в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аморфних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та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нанокристалічних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системах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Спеціальні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методи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програмування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та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моделювання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у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фізиці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наносистем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Physics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of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semiconductor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heterostructures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  <a:sym typeface="Arial" charset="0"/>
            </a:endParaRP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Фізика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оптичних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та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фотоелектричних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явищ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в наноструктурах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Фізичні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властивості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наносистем</a:t>
            </a: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  <a:sym typeface="Arial" charset="0"/>
            </a:endParaRP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Фізика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нанорозмірних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вуглецевих систем 	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Фізика поверхні і тонких плівок 	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Сучасні комп'ютерні технології у фізиці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наносистем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	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Основи фізики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наносистем</a:t>
            </a: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  <a:sym typeface="Arial" charset="0"/>
            </a:endParaRP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Кристалічна будова твердих тіл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Термодинаміка металів та сплавів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Теорія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розсіяння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ренгенівських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променів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та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методи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ренгеноструктурного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аналізу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</a:p>
          <a:p>
            <a:pPr marL="495285" marR="0" lvl="0" indent="-343948" algn="l" defTabSz="99057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Коливальні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процеси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в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наноструктурованих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матеріалах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 charset="0"/>
              </a:rPr>
              <a:t> </a:t>
            </a:r>
          </a:p>
        </p:txBody>
      </p:sp>
      <p:sp>
        <p:nvSpPr>
          <p:cNvPr id="141318" name="TextBox 8"/>
          <p:cNvSpPr txBox="1">
            <a:spLocks noChangeArrowheads="1"/>
          </p:cNvSpPr>
          <p:nvPr/>
        </p:nvSpPr>
        <p:spPr bwMode="auto">
          <a:xfrm>
            <a:off x="2335478" y="949475"/>
            <a:ext cx="718872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just" defTabSz="990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Кафедра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забезпечує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підготовку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студентів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за 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спеціалізацією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«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Фізика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наноструктур в 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металах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та 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кераміках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»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та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«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Фізичне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матеріалознавство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»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для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бакалаврів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, а також за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освітньо-науковою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програмою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«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Фізика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 наносистем»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для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магістрів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Arial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5AC6AC-62AF-DD07-5C68-D8348E1B4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92" y="1005550"/>
            <a:ext cx="1359634" cy="2042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3713077" y="158179"/>
            <a:ext cx="247984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Навчання на кафедрі</a:t>
            </a:r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E16415F-1DF4-4593-99EE-1569C632F05D}"/>
              </a:ext>
            </a:extLst>
          </p:cNvPr>
          <p:cNvSpPr/>
          <p:nvPr/>
        </p:nvSpPr>
        <p:spPr>
          <a:xfrm>
            <a:off x="180823" y="716171"/>
            <a:ext cx="95443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фундаментальна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базова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підготовка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галузі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фізики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широке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застосування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процесі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навчання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методів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комп’ютерного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моделювання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прогнозування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фізичних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властивостей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практичних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навичок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оперування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нанооб’єктами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при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проходженні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практик 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сучасному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обладнанні</a:t>
            </a:r>
            <a:endParaRPr lang="ru-RU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активне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залучення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студентів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до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наукової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роботи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рамках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науково-дослідницьких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проєктів 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закордонних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грантів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педагогічного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досвіду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викладання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у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вищому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навчальному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заклад</a:t>
            </a:r>
            <a:r>
              <a:rPr lang="uk-UA" b="1" i="1" dirty="0">
                <a:solidFill>
                  <a:srgbClr val="C00000"/>
                </a:solidFill>
                <a:latin typeface="Arial" panose="020B0604020202020204" pitchFamily="34" charset="0"/>
              </a:rPr>
              <a:t>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ru-RU" b="1" i="1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F416F-2EC4-434E-963A-ED121758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11" y="4548925"/>
            <a:ext cx="3198305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E1392FD-D9F5-44B6-9A8A-C0A17C900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42"/>
          <a:stretch/>
        </p:blipFill>
        <p:spPr>
          <a:xfrm>
            <a:off x="6804520" y="4548925"/>
            <a:ext cx="300239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8B1B36-440E-4D21-8B84-B274AA9C4D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2" b="5198"/>
          <a:stretch/>
        </p:blipFill>
        <p:spPr>
          <a:xfrm>
            <a:off x="75626" y="4548925"/>
            <a:ext cx="3180181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CB1FA6-DA6A-4814-A7D8-89B75AE5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4005561" y="158179"/>
            <a:ext cx="1894878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Наукова робота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746006FE-1B1E-422A-928A-B869BEF7E0B4}"/>
              </a:ext>
            </a:extLst>
          </p:cNvPr>
          <p:cNvSpPr/>
          <p:nvPr/>
        </p:nvSpPr>
        <p:spPr>
          <a:xfrm>
            <a:off x="0" y="649308"/>
            <a:ext cx="99060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-Фізика напівпровідникових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та полімерних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нанокомпозитів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-Розробка та фізичні властивості вуглецевих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наноматеріалів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і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нанокомпозитів</a:t>
            </a:r>
            <a:endParaRPr lang="uk-UA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-Активний ультразвук як інструмент інженерії дефектів у напівпровідниках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-Тепловий транспорт в неоднорідних наноструктурованих матеріалах. </a:t>
            </a:r>
            <a:endParaRPr lang="en-US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-Електронна структура та фазові перетворення в напівпровідникових системах та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нанокомпозитах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/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- Використання машинного навчання для характеризації напівпровідникових структур</a:t>
            </a:r>
            <a:endParaRPr lang="en-US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/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Google Shape;212;p32">
            <a:extLst>
              <a:ext uri="{FF2B5EF4-FFF2-40B4-BE49-F238E27FC236}">
                <a16:creationId xmlns:a16="http://schemas.microsoft.com/office/drawing/2014/main" id="{AB4D346A-BCC5-4C5C-93FC-05496BDF33A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84" y="3745878"/>
            <a:ext cx="20632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778DA3-64EC-4DF4-9E23-F1A66381A3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t="49616" r="33514"/>
          <a:stretch/>
        </p:blipFill>
        <p:spPr>
          <a:xfrm>
            <a:off x="2434140" y="5285081"/>
            <a:ext cx="236400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Google Shape;173;p29">
            <a:extLst>
              <a:ext uri="{FF2B5EF4-FFF2-40B4-BE49-F238E27FC236}">
                <a16:creationId xmlns:a16="http://schemas.microsoft.com/office/drawing/2014/main" id="{5DF2F83B-035B-4F7D-88F0-3E648B5681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09" r="8650"/>
          <a:stretch/>
        </p:blipFill>
        <p:spPr>
          <a:xfrm>
            <a:off x="2463916" y="3745878"/>
            <a:ext cx="2334227" cy="144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7824A69-7BAC-4802-B29B-A317AFE0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882" y="5285081"/>
            <a:ext cx="21205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FF92BB6-0025-47FA-99F2-F1D8E9279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r="33715" b="51274"/>
          <a:stretch/>
        </p:blipFill>
        <p:spPr>
          <a:xfrm>
            <a:off x="7444436" y="3745878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636FB35-C27B-4DF5-B165-1BB80BE9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9" b="50000"/>
          <a:stretch/>
        </p:blipFill>
        <p:spPr>
          <a:xfrm>
            <a:off x="7444437" y="5285081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9C8D382-0897-4EF6-AB9B-735D7A9E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4" y="5285081"/>
            <a:ext cx="2063294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B07A24-1589-47EA-9A8E-DB6C762F6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882" y="3745878"/>
            <a:ext cx="2120593" cy="143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2114C5F-592B-4308-9E9C-CFF8B9A37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4A3BD-8532-F602-AA95-E1C95F9A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A4B4E9D-60D1-1BE4-57CB-5D7BCB3F3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24" name="Прямокутник 23">
            <a:extLst>
              <a:ext uri="{FF2B5EF4-FFF2-40B4-BE49-F238E27FC236}">
                <a16:creationId xmlns:a16="http://schemas.microsoft.com/office/drawing/2014/main" id="{89B14651-5A06-0CAC-7291-1B60B79C668D}"/>
              </a:ext>
            </a:extLst>
          </p:cNvPr>
          <p:cNvSpPr/>
          <p:nvPr/>
        </p:nvSpPr>
        <p:spPr>
          <a:xfrm>
            <a:off x="673438" y="51411"/>
            <a:ext cx="7513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Наукові проєкти, що виконуються на кафедрі у поточному році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DB6FB-3112-73D6-A8C8-FC401DBE3BA8}"/>
              </a:ext>
            </a:extLst>
          </p:cNvPr>
          <p:cNvSpPr txBox="1"/>
          <p:nvPr/>
        </p:nvSpPr>
        <p:spPr>
          <a:xfrm>
            <a:off x="2179178" y="944960"/>
            <a:ext cx="71454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NATO Project G5697.“Globular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Carbon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Structures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Metamaterials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еlectromagnetic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Protection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(CERTAIN)”. Науковий керівник від України: проф.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Мацуй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Л.Ю.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(2022-2024)</a:t>
            </a:r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54EB81D4-CE34-E2E5-E356-36262A87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" y="1908838"/>
            <a:ext cx="235392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03E2948-FDEB-B4F0-2871-97B61F16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90" y="882409"/>
            <a:ext cx="1809126" cy="8317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A16823-42F9-B5AE-088F-D99BF106ABD6}"/>
              </a:ext>
            </a:extLst>
          </p:cNvPr>
          <p:cNvSpPr txBox="1"/>
          <p:nvPr/>
        </p:nvSpPr>
        <p:spPr>
          <a:xfrm>
            <a:off x="2009267" y="3718175"/>
            <a:ext cx="77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Розробка передових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фазозмінних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композитних систем для ефективного використання теплової енергії Н. к.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к.ф.-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м.н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Ліщук П.О.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(2024-2026)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Мікрохвильові властивості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нанокомпозитів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основі заміщених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гексаферитів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у високочастотному діапазоні електромагнітного випромінювання. Н. к. к.ф.-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м.н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19911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Яковенко О.С.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(2024-2026)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6D5C17-A145-86E1-0C8B-2975E3D82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0" y="3731941"/>
            <a:ext cx="1638210" cy="10908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46A2FD-DF8A-7AE3-F823-7BDD1DCDADD6}"/>
              </a:ext>
            </a:extLst>
          </p:cNvPr>
          <p:cNvSpPr txBox="1"/>
          <p:nvPr/>
        </p:nvSpPr>
        <p:spPr>
          <a:xfrm>
            <a:off x="2452643" y="1908838"/>
            <a:ext cx="70278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Багатокомпонентні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нанокомпозити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основі двовимірних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графеноподібних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структур з регульованими тепловими та електродинамічними характеристиками електромагнітного випромінювання. Н. к. проф.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Мацуй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Л.Ю.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(2024-2026)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E45D59-F189-03AA-82EC-C65B2F4B64A9}"/>
              </a:ext>
            </a:extLst>
          </p:cNvPr>
          <p:cNvSpPr txBox="1"/>
          <p:nvPr/>
        </p:nvSpPr>
        <p:spPr>
          <a:xfrm>
            <a:off x="94003" y="2650333"/>
            <a:ext cx="95488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Розробка фізичних основ управління електромагнітними властивостями композитних структур із комбінованими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нанонаповнювачами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Н. к. д.ф.-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м.н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Вовченко Л.Л.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(2022-2024)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Фізико-хімічні властивості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наноструктурованих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карбон-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вмісних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 напівпровідникових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тонкоплівкових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структур для потреб відновлювано-водневої енергетики. Н. к. проф.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Коротченков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О.О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(2022-2024)</a:t>
            </a:r>
          </a:p>
        </p:txBody>
      </p:sp>
      <p:pic>
        <p:nvPicPr>
          <p:cNvPr id="29" name="Рисунок 8">
            <a:extLst>
              <a:ext uri="{FF2B5EF4-FFF2-40B4-BE49-F238E27FC236}">
                <a16:creationId xmlns:a16="http://schemas.microsoft.com/office/drawing/2014/main" id="{16B5AA96-8EF7-BB2F-93B2-8EB7C3B6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" y="5203089"/>
            <a:ext cx="2416569" cy="12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0EF03E-61C3-EA65-811F-6027C974F0F5}"/>
              </a:ext>
            </a:extLst>
          </p:cNvPr>
          <p:cNvSpPr txBox="1"/>
          <p:nvPr/>
        </p:nvSpPr>
        <p:spPr>
          <a:xfrm>
            <a:off x="2094239" y="5316824"/>
            <a:ext cx="77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 Розробка принципів створення та машинно-орієнтованої характеризації поруватих кремнієвих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наноструктур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з оптимальними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теплотранспортними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властивостями Н. к.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к.ф.-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м.н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Ліщук П.О.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(2024-2026)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Наукові засади створення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перколяційних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полімерних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метаматеріалів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з від’ємними діелектричними та магнітними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проникностями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Н. к. проф. </a:t>
            </a:r>
            <a:r>
              <a:rPr kumimoji="0" lang="uk-UA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Мацуй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Л.Ю. </a:t>
            </a:r>
            <a:r>
              <a:rPr kumimoji="0" lang="uk-UA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(2024-2026) </a:t>
            </a:r>
          </a:p>
        </p:txBody>
      </p:sp>
    </p:spTree>
    <p:extLst>
      <p:ext uri="{BB962C8B-B14F-4D97-AF65-F5344CB8AC3E}">
        <p14:creationId xmlns:p14="http://schemas.microsoft.com/office/powerpoint/2010/main" val="158904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E12A2825-70D2-44AD-85CE-0020F74731A5}"/>
              </a:ext>
            </a:extLst>
          </p:cNvPr>
          <p:cNvSpPr/>
          <p:nvPr/>
        </p:nvSpPr>
        <p:spPr>
          <a:xfrm>
            <a:off x="2236295" y="80856"/>
            <a:ext cx="5433410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Академічна мобільність студентів та аспірантів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28850D-27E4-F28A-3D9E-59EA1B25D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510522"/>
            <a:ext cx="9186729" cy="63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719E2-E706-253C-A50D-39602C229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64600421-3128-3F9B-AD62-4E784270EB52}"/>
              </a:ext>
            </a:extLst>
          </p:cNvPr>
          <p:cNvSpPr/>
          <p:nvPr/>
        </p:nvSpPr>
        <p:spPr>
          <a:xfrm>
            <a:off x="3679928" y="158179"/>
            <a:ext cx="2546146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Теми можливих робіт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96BA3FD-4ECC-A3FF-1784-76DD2728E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63ACB-6224-5CB3-F7C4-DE50C09F11E9}"/>
              </a:ext>
            </a:extLst>
          </p:cNvPr>
          <p:cNvSpPr txBox="1"/>
          <p:nvPr/>
        </p:nvSpPr>
        <p:spPr>
          <a:xfrm>
            <a:off x="1926971" y="996407"/>
            <a:ext cx="3542337" cy="125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Рентгенівські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промені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як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інструмент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для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визначення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атомно-просторової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будови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речовини</a:t>
            </a:r>
            <a:endParaRPr lang="uk-UA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6EA71-AF1C-4974-5B6D-953C37B5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0" y="902063"/>
            <a:ext cx="1789141" cy="144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15EC7-006F-D98E-36FE-E17F84EAC97D}"/>
              </a:ext>
            </a:extLst>
          </p:cNvPr>
          <p:cNvSpPr txBox="1"/>
          <p:nvPr/>
        </p:nvSpPr>
        <p:spPr>
          <a:xfrm>
            <a:off x="5469308" y="4944194"/>
            <a:ext cx="18128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Нанофізика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: наукові та прикладні аспекти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F2714E-76C2-ABFF-C288-8C421D316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55" y="4905702"/>
            <a:ext cx="1312181" cy="1312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747B0-E94D-BA17-9CA0-BE0E425C4849}"/>
              </a:ext>
            </a:extLst>
          </p:cNvPr>
          <p:cNvSpPr txBox="1"/>
          <p:nvPr/>
        </p:nvSpPr>
        <p:spPr>
          <a:xfrm>
            <a:off x="245694" y="2884013"/>
            <a:ext cx="3134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Виготовлення простого приладу для вимірювання швидкості розповсюдження світла та його застосування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0657F3-B69E-5194-26B6-DAF1CE7A8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4" y="2839602"/>
            <a:ext cx="1588620" cy="1479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C82FC2-C6B4-7831-93EE-8B6DF8672508}"/>
              </a:ext>
            </a:extLst>
          </p:cNvPr>
          <p:cNvSpPr txBox="1"/>
          <p:nvPr/>
        </p:nvSpPr>
        <p:spPr>
          <a:xfrm>
            <a:off x="7017522" y="2784340"/>
            <a:ext cx="2888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Морфологічні та оптичні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наноструктурованих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плівок благородних металів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916624B-E29F-A3DB-A596-8AA2A9C15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02" y="3102467"/>
            <a:ext cx="1928620" cy="90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3F8C17-2022-2C72-7E88-6F1677C3B40A}"/>
              </a:ext>
            </a:extLst>
          </p:cNvPr>
          <p:cNvSpPr txBox="1"/>
          <p:nvPr/>
        </p:nvSpPr>
        <p:spPr>
          <a:xfrm>
            <a:off x="1717336" y="4739524"/>
            <a:ext cx="21249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Діелектричні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метаматеріалів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на основі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нанокарбонових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 структур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6C0E448-7CF8-9003-FADC-0AB2DADD3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3" y="4944194"/>
            <a:ext cx="1344986" cy="1344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6A777-3A3F-3820-0DD9-17479E1797BE}"/>
              </a:ext>
            </a:extLst>
          </p:cNvPr>
          <p:cNvSpPr txBox="1"/>
          <p:nvPr/>
        </p:nvSpPr>
        <p:spPr>
          <a:xfrm>
            <a:off x="7219790" y="4541075"/>
            <a:ext cx="2686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B050"/>
                </a:solidFill>
                <a:latin typeface="Arial" panose="020B0604020202020204" pitchFamily="34" charset="0"/>
              </a:rPr>
              <a:t>Поведінка сонячних елементів при різному освітленні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B8D71-68E6-3813-FF1A-A13BF22E24EA}"/>
              </a:ext>
            </a:extLst>
          </p:cNvPr>
          <p:cNvSpPr txBox="1"/>
          <p:nvPr/>
        </p:nvSpPr>
        <p:spPr>
          <a:xfrm>
            <a:off x="5469308" y="867315"/>
            <a:ext cx="2888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Діагностика теплових властивостей матеріалів за допомогою світла та звуку </a:t>
            </a:r>
          </a:p>
        </p:txBody>
      </p:sp>
      <p:pic>
        <p:nvPicPr>
          <p:cNvPr id="13" name="Google Shape;176;p30">
            <a:extLst>
              <a:ext uri="{FF2B5EF4-FFF2-40B4-BE49-F238E27FC236}">
                <a16:creationId xmlns:a16="http://schemas.microsoft.com/office/drawing/2014/main" id="{1C21D9B7-F37B-061E-AD76-0221E050A17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1297" t="25185" r="17740" b="6000"/>
          <a:stretch/>
        </p:blipFill>
        <p:spPr>
          <a:xfrm>
            <a:off x="8490762" y="867998"/>
            <a:ext cx="1094118" cy="151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4C7FDC-4316-1E42-E9C9-BA8854A06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94" y="5488699"/>
            <a:ext cx="1209933" cy="1082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78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D5D494-177D-479C-A3BD-D80113C6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9"/>
            <a:ext cx="9906000" cy="5518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EE598A-2CDF-4C68-A01D-0A520743A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9" y="5402157"/>
            <a:ext cx="1440000" cy="14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0E8714-5763-44F1-88F9-703C1EB4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45" y="5402157"/>
            <a:ext cx="1435500" cy="144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EA4AAA-D015-43B2-BCC2-C9D096B01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55" y="5402157"/>
            <a:ext cx="1440000" cy="144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94A399-F65E-43F1-B373-50BCC8B6B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202" y="5402157"/>
            <a:ext cx="1440000" cy="14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B3007E-4C41-4D0A-A248-3309B0EB5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908" y="540215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73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6869</TotalTime>
  <Words>692</Words>
  <Application>Microsoft Office PowerPoint</Application>
  <PresentationFormat>Аркуш A4 (210x297 мм)</PresentationFormat>
  <Paragraphs>63</Paragraphs>
  <Slides>8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Times New Roman</vt:lpstr>
      <vt:lpstr>Wingdings 3</vt:lpstr>
      <vt:lpstr>Тема Office</vt:lpstr>
      <vt:lpstr>Сектор</vt:lpstr>
      <vt:lpstr>Презентація PowerPoint</vt:lpstr>
      <vt:lpstr>КАФЕДРА ЗАГАЛЬНОЇ ФІЗИКИ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Pavlo Lishchuk</dc:creator>
  <cp:lastModifiedBy>я</cp:lastModifiedBy>
  <cp:revision>72</cp:revision>
  <cp:lastPrinted>2023-12-01T14:03:23Z</cp:lastPrinted>
  <dcterms:created xsi:type="dcterms:W3CDTF">2023-10-27T22:18:52Z</dcterms:created>
  <dcterms:modified xsi:type="dcterms:W3CDTF">2024-10-14T20:52:24Z</dcterms:modified>
</cp:coreProperties>
</file>